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8" r:id="rId2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563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77" y="418"/>
      </p:cViewPr>
      <p:guideLst>
        <p:guide orient="horz" pos="40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2501" y="67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9BE25809-2482-4762-8162-66E18EEB2D53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33FF91AE-72E7-4CAB-84A6-446A2C83F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774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0248" y="4518203"/>
            <a:ext cx="5681980" cy="4177561"/>
          </a:xfrm>
        </p:spPr>
        <p:txBody>
          <a:bodyPr/>
          <a:lstStyle/>
          <a:p>
            <a:pPr algn="ctr"/>
            <a:r>
              <a:rPr lang="en-US" sz="1400" b="1" u="sng" dirty="0"/>
              <a:t>MARCH 2023</a:t>
            </a:r>
          </a:p>
          <a:p>
            <a:endParaRPr lang="en-US" b="1" dirty="0"/>
          </a:p>
          <a:p>
            <a:r>
              <a:rPr lang="en-US" dirty="0"/>
              <a:t>Contreras Fund – will update at the end of the month</a:t>
            </a:r>
          </a:p>
          <a:p>
            <a:endParaRPr lang="en-US" dirty="0"/>
          </a:p>
          <a:p>
            <a:r>
              <a:rPr lang="en-US" dirty="0"/>
              <a:t>Membership - $115.00</a:t>
            </a:r>
          </a:p>
          <a:p>
            <a:endParaRPr lang="en-US" dirty="0"/>
          </a:p>
          <a:p>
            <a:r>
              <a:rPr lang="en-US" dirty="0"/>
              <a:t>Arts – March data updated based on donations at the end of the month</a:t>
            </a:r>
          </a:p>
          <a:p>
            <a:endParaRPr lang="en-US" dirty="0"/>
          </a:p>
          <a:p>
            <a:r>
              <a:rPr lang="en-US" dirty="0"/>
              <a:t>PorchFest - $600 from sponsors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42289">
              <a:defRPr/>
            </a:pPr>
            <a:fld id="{6999236A-CEBB-4425-B85D-42A36B930FDB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42289">
                <a:defRPr/>
              </a:pPr>
              <a:t>1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65503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2C9F7-AED5-4E88-9F74-509619908D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D6F983-2088-444F-B31A-540D70B876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020AF-0E9D-460D-8CCB-51982369E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9E86-4202-4D10-901C-1075D3AF6D71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EB63F0-BB06-4199-AECE-667DC0105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341808-7B15-4E4E-AF5C-FCFD24E62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2B04-9254-4CF9-9BD3-21465AC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81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D1797-5E4E-47CF-88A6-3C8645209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F873CA-1D22-45E4-B54D-90FB36922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6F105-DFAB-4C1D-991E-3069EB930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9E86-4202-4D10-901C-1075D3AF6D71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401B46-3BB8-4CAE-86A7-D53A4FC09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0D174-6EB7-4353-BACF-CF6CC8D53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2B04-9254-4CF9-9BD3-21465AC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33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8C230D-BF45-402D-9485-5CDCDC4BB6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69A1A0-491E-4A9C-8764-C88F655837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B46ADE-CFC0-40E2-A38D-1AFC55681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9E86-4202-4D10-901C-1075D3AF6D71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BCB4A1-3333-44B9-871C-E415B642D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5966B5-5673-4DF6-8A5B-BDBCE97A4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2B04-9254-4CF9-9BD3-21465AC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68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DC29D-3D3F-4E57-8529-C1F6B860A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7DF05-E210-4F96-BC38-FF183A3C20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C7C5A-F205-4293-BF90-53857E55C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9E86-4202-4D10-901C-1075D3AF6D71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8CA6C-9FD1-4951-A3DC-3193F73E0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55311-D687-4614-BF95-11E1D12DB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2B04-9254-4CF9-9BD3-21465AC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94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B0AC3-E0DC-4DB3-8462-BDC8F64AB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A0BAEE-0B30-4999-904D-B0E515AC7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3DC02-2391-4F9B-B7CA-F2A6AA1C9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9E86-4202-4D10-901C-1075D3AF6D71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2879B-9206-4FE5-B9D9-1ADEFC4AA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9B8C2A-5879-4124-B611-3FD0752DC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2B04-9254-4CF9-9BD3-21465AC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737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12B0C-E766-4EC9-9E06-D80E9C6A9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8FB43-3ACA-4735-9418-72E0C8FD9A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BE47D8-C5CA-46F8-AA24-CA8359F703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015940-DD69-49CB-BC1C-68FA2B4FE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9E86-4202-4D10-901C-1075D3AF6D71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BBB8ED-6581-4DCA-B936-B3B92E901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7408CD-9D02-4CEC-A5F9-155197E9D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2B04-9254-4CF9-9BD3-21465AC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38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AF116-DFD4-4704-94EB-B7743FB3E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BEBB7C-A5EC-4055-BAF1-BE3148DE5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9C9EA6-7984-492A-A409-8CC95C375F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0A5FB6-AFBF-4F02-A49A-DA6698033A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1BA1DC-3722-46CE-8DBD-BFE992E566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2474ED-75A0-4C65-92A0-FBB776A32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9E86-4202-4D10-901C-1075D3AF6D71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D5F804-C7B0-434D-8D8B-3C2BA1E62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E21889-B044-41D5-A597-929D5AD08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2B04-9254-4CF9-9BD3-21465AC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860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5DF94-C3A3-4C2F-ABF8-FA0108E80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9AFB53-2E23-492E-AC7B-F71C46D70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9E86-4202-4D10-901C-1075D3AF6D71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41885D-EF22-4A29-B6C1-D738FB871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29705E-0E10-41FE-B714-9D4D7220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2B04-9254-4CF9-9BD3-21465AC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83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700296-44EB-495C-B895-CC19C3C34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9E86-4202-4D10-901C-1075D3AF6D71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544306-B464-4B94-AE0E-29ADB1183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5D930D-5E06-48F7-A87E-2EA5B6DDF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2B04-9254-4CF9-9BD3-21465AC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197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D9B51-307E-487A-9CD3-56C013977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64D5D-685A-4909-9840-DB66E0189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328E4D-9E77-4D61-9111-809249D22D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CC8A91-8A75-4C09-A92D-B9A751FB3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9E86-4202-4D10-901C-1075D3AF6D71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04C9A4-6D19-4F6F-8FF3-290FF9374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0F0AE5-8879-48B6-8F5C-E32FAA570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2B04-9254-4CF9-9BD3-21465AC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70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73B82-A3FF-43BC-B613-F9BDA7D90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647BD6-837E-443C-A6B3-65E7594788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96F8CA-851C-49D2-B45D-048FD690CA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078850-B90A-4C0C-A7BD-E7A678171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9E86-4202-4D10-901C-1075D3AF6D71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33C5E2-6162-4F94-BFBA-011C2DE81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61BF45-70C3-47F2-B262-EE8E0CCB3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2B04-9254-4CF9-9BD3-21465AC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098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0D092A-17A8-4A6A-8C52-960750F07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2FFF5E-5E55-4787-81E8-8651B7218F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FBEBEE-3B6F-47C9-AE3E-E68CEBF1CD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09E86-4202-4D10-901C-1075D3AF6D71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874EC-85A9-40ED-976A-5E48C2A569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87642-03C3-4C3C-8553-1DF65376D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42B04-9254-4CF9-9BD3-21465AC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88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976F034-3AD3-4792-9086-2E68DABBB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673" y="140358"/>
            <a:ext cx="10515600" cy="1325563"/>
          </a:xfrm>
        </p:spPr>
        <p:txBody>
          <a:bodyPr anchor="t">
            <a:normAutofit/>
          </a:bodyPr>
          <a:lstStyle/>
          <a:p>
            <a:pPr algn="ctr"/>
            <a:r>
              <a:rPr lang="en-US" sz="3600" b="1" dirty="0"/>
              <a:t>2023  Treasurer’s Report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119AF1-423B-44D9-B4A6-FC459161F145}"/>
              </a:ext>
            </a:extLst>
          </p:cNvPr>
          <p:cNvSpPr txBox="1"/>
          <p:nvPr/>
        </p:nvSpPr>
        <p:spPr>
          <a:xfrm>
            <a:off x="344392" y="6275618"/>
            <a:ext cx="2084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* </a:t>
            </a:r>
            <a:r>
              <a:rPr lang="en-US" sz="1200" b="1" dirty="0"/>
              <a:t>Not included in Acct total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FE8D3B1-C30E-4BB8-A392-D5DDC49B1D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910573"/>
              </p:ext>
            </p:extLst>
          </p:nvPr>
        </p:nvGraphicFramePr>
        <p:xfrm>
          <a:off x="421839" y="630654"/>
          <a:ext cx="11348322" cy="5644964"/>
        </p:xfrm>
        <a:graphic>
          <a:graphicData uri="http://schemas.openxmlformats.org/drawingml/2006/table">
            <a:tbl>
              <a:tblPr/>
              <a:tblGrid>
                <a:gridCol w="1286934">
                  <a:extLst>
                    <a:ext uri="{9D8B030D-6E8A-4147-A177-3AD203B41FA5}">
                      <a16:colId xmlns:a16="http://schemas.microsoft.com/office/drawing/2014/main" val="3599429580"/>
                    </a:ext>
                  </a:extLst>
                </a:gridCol>
                <a:gridCol w="785263">
                  <a:extLst>
                    <a:ext uri="{9D8B030D-6E8A-4147-A177-3AD203B41FA5}">
                      <a16:colId xmlns:a16="http://schemas.microsoft.com/office/drawing/2014/main" val="3047921285"/>
                    </a:ext>
                  </a:extLst>
                </a:gridCol>
                <a:gridCol w="840621">
                  <a:extLst>
                    <a:ext uri="{9D8B030D-6E8A-4147-A177-3AD203B41FA5}">
                      <a16:colId xmlns:a16="http://schemas.microsoft.com/office/drawing/2014/main" val="3037377463"/>
                    </a:ext>
                  </a:extLst>
                </a:gridCol>
                <a:gridCol w="766864">
                  <a:extLst>
                    <a:ext uri="{9D8B030D-6E8A-4147-A177-3AD203B41FA5}">
                      <a16:colId xmlns:a16="http://schemas.microsoft.com/office/drawing/2014/main" val="2782134521"/>
                    </a:ext>
                  </a:extLst>
                </a:gridCol>
                <a:gridCol w="766864">
                  <a:extLst>
                    <a:ext uri="{9D8B030D-6E8A-4147-A177-3AD203B41FA5}">
                      <a16:colId xmlns:a16="http://schemas.microsoft.com/office/drawing/2014/main" val="828056063"/>
                    </a:ext>
                  </a:extLst>
                </a:gridCol>
                <a:gridCol w="766864">
                  <a:extLst>
                    <a:ext uri="{9D8B030D-6E8A-4147-A177-3AD203B41FA5}">
                      <a16:colId xmlns:a16="http://schemas.microsoft.com/office/drawing/2014/main" val="3791072488"/>
                    </a:ext>
                  </a:extLst>
                </a:gridCol>
                <a:gridCol w="766864">
                  <a:extLst>
                    <a:ext uri="{9D8B030D-6E8A-4147-A177-3AD203B41FA5}">
                      <a16:colId xmlns:a16="http://schemas.microsoft.com/office/drawing/2014/main" val="863806892"/>
                    </a:ext>
                  </a:extLst>
                </a:gridCol>
                <a:gridCol w="766864">
                  <a:extLst>
                    <a:ext uri="{9D8B030D-6E8A-4147-A177-3AD203B41FA5}">
                      <a16:colId xmlns:a16="http://schemas.microsoft.com/office/drawing/2014/main" val="3422500711"/>
                    </a:ext>
                  </a:extLst>
                </a:gridCol>
                <a:gridCol w="766864">
                  <a:extLst>
                    <a:ext uri="{9D8B030D-6E8A-4147-A177-3AD203B41FA5}">
                      <a16:colId xmlns:a16="http://schemas.microsoft.com/office/drawing/2014/main" val="202596372"/>
                    </a:ext>
                  </a:extLst>
                </a:gridCol>
                <a:gridCol w="766864">
                  <a:extLst>
                    <a:ext uri="{9D8B030D-6E8A-4147-A177-3AD203B41FA5}">
                      <a16:colId xmlns:a16="http://schemas.microsoft.com/office/drawing/2014/main" val="1703940424"/>
                    </a:ext>
                  </a:extLst>
                </a:gridCol>
                <a:gridCol w="766864">
                  <a:extLst>
                    <a:ext uri="{9D8B030D-6E8A-4147-A177-3AD203B41FA5}">
                      <a16:colId xmlns:a16="http://schemas.microsoft.com/office/drawing/2014/main" val="4231411239"/>
                    </a:ext>
                  </a:extLst>
                </a:gridCol>
                <a:gridCol w="766864">
                  <a:extLst>
                    <a:ext uri="{9D8B030D-6E8A-4147-A177-3AD203B41FA5}">
                      <a16:colId xmlns:a16="http://schemas.microsoft.com/office/drawing/2014/main" val="3590197588"/>
                    </a:ext>
                  </a:extLst>
                </a:gridCol>
                <a:gridCol w="766864">
                  <a:extLst>
                    <a:ext uri="{9D8B030D-6E8A-4147-A177-3AD203B41FA5}">
                      <a16:colId xmlns:a16="http://schemas.microsoft.com/office/drawing/2014/main" val="104565999"/>
                    </a:ext>
                  </a:extLst>
                </a:gridCol>
                <a:gridCol w="766864">
                  <a:extLst>
                    <a:ext uri="{9D8B030D-6E8A-4147-A177-3AD203B41FA5}">
                      <a16:colId xmlns:a16="http://schemas.microsoft.com/office/drawing/2014/main" val="2949088629"/>
                    </a:ext>
                  </a:extLst>
                </a:gridCol>
              </a:tblGrid>
              <a:tr h="9144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EOY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28090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On-Hand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46860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Ops Funds 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2,664.91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2,696.00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2,854.26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2,925.90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2,701.377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2476.14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2,476.14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2,547.05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31915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Arts Funds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379.55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816.90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1,158.60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1,095.93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1,105.93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929.34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939.34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891.71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851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3,180.57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3,512.90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4,012.86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4,031.83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3,807.30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3,405.48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3,415.48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3,367.85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53709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5984797"/>
                  </a:ext>
                </a:extLst>
              </a:tr>
              <a:tr h="141234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0" u="sng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Contreras Fund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13,497.41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13,498.97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13,500.69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13,502.35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13,502.35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13,505.74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13,507.46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13,509.18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038991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>
                        <a:spcBef>
                          <a:spcPts val="1200"/>
                        </a:spcBef>
                      </a:pP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431" marR="73431" marT="36716" marB="36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11644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>
                        <a:spcBef>
                          <a:spcPts val="1200"/>
                        </a:spcBef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Debits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 marL="73431" marR="73431" marT="36716" marB="36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96489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Newsletters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-97.05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-281.45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03000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Zoom (2023)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-160.02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1864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BlueHost</a:t>
                      </a: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(2023)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13229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SiteLock</a:t>
                      </a: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(2023)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</a:rPr>
                        <a:t>255.23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25897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P.O. Box (2023)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59245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Arts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-50.00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-250.00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-62.67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-186.59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-57.63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43024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1200"/>
                        </a:spcBef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Misc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12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-40.00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12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12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12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12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12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12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12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12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12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12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12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12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56344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75571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0" u="sng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Deposits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27279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AVNA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422.48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111.44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28.46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171.92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56.92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30.00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100.91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5800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Arts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487.35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591.70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10.00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10.00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10.00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3186018"/>
                  </a:ext>
                </a:extLst>
              </a:tr>
              <a:tr h="224148">
                <a:tc>
                  <a:txBody>
                    <a:bodyPr/>
                    <a:lstStyle/>
                    <a:p>
                      <a:pPr algn="l" fontAlgn="b"/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0" marR="6120" marT="61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1277505"/>
                  </a:ext>
                </a:extLst>
              </a:tr>
              <a:tr h="224148">
                <a:tc>
                  <a:txBody>
                    <a:bodyPr/>
                    <a:lstStyle/>
                    <a:p>
                      <a:pPr algn="l" fontAlgn="b"/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1594481"/>
                  </a:ext>
                </a:extLst>
              </a:tr>
              <a:tr h="2241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Memberships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278694"/>
                  </a:ext>
                </a:extLst>
              </a:tr>
              <a:tr h="224148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0" marR="6120" marT="61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843861"/>
                  </a:ext>
                </a:extLst>
              </a:tr>
              <a:tr h="2241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PorchFest</a:t>
                      </a:r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821.86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821.86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1,671.86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2,971.86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2,195.55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2,195.55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2,195.55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2,195.55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084799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9036D5A-AE9C-E307-C0A5-D7EBBA445CD6}"/>
              </a:ext>
            </a:extLst>
          </p:cNvPr>
          <p:cNvSpPr txBox="1"/>
          <p:nvPr/>
        </p:nvSpPr>
        <p:spPr>
          <a:xfrm>
            <a:off x="8459845" y="213050"/>
            <a:ext cx="1385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a_o</a:t>
            </a:r>
            <a:r>
              <a:rPr lang="en-US" dirty="0"/>
              <a:t> 6 Sep 23</a:t>
            </a:r>
          </a:p>
        </p:txBody>
      </p:sp>
    </p:spTree>
    <p:extLst>
      <p:ext uri="{BB962C8B-B14F-4D97-AF65-F5344CB8AC3E}">
        <p14:creationId xmlns:p14="http://schemas.microsoft.com/office/powerpoint/2010/main" val="4180712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72987</TotalTime>
  <Words>210</Words>
  <Application>Microsoft Office PowerPoint</Application>
  <PresentationFormat>Widescreen</PresentationFormat>
  <Paragraphs>116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2023  Treasurer’s Report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Cheryl Dozier</dc:creator>
  <cp:lastModifiedBy>Cheryl Dozier</cp:lastModifiedBy>
  <cp:revision>93</cp:revision>
  <cp:lastPrinted>2022-11-16T22:27:02Z</cp:lastPrinted>
  <dcterms:created xsi:type="dcterms:W3CDTF">2022-01-24T22:36:06Z</dcterms:created>
  <dcterms:modified xsi:type="dcterms:W3CDTF">2023-09-06T20:32:50Z</dcterms:modified>
</cp:coreProperties>
</file>