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3563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39" y="53"/>
      </p:cViewPr>
      <p:guideLst>
        <p:guide orient="horz" pos="4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4118" y="8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BE25809-2482-4762-8162-66E18EEB2D53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3FF91AE-72E7-4CAB-84A6-446A2C83F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8" y="4518203"/>
            <a:ext cx="5681980" cy="4177561"/>
          </a:xfrm>
        </p:spPr>
        <p:txBody>
          <a:bodyPr/>
          <a:lstStyle/>
          <a:p>
            <a:pPr algn="ctr"/>
            <a:r>
              <a:rPr lang="en-US" sz="1400" b="1" u="sng" dirty="0"/>
              <a:t>NOVEMBER 2023</a:t>
            </a:r>
          </a:p>
          <a:p>
            <a:endParaRPr lang="en-US" sz="1400" b="1" dirty="0"/>
          </a:p>
          <a:p>
            <a:r>
              <a:rPr lang="en-US" sz="1400" dirty="0"/>
              <a:t>Ops – about $2300, (Memberships - $213.71)</a:t>
            </a:r>
          </a:p>
          <a:p>
            <a:endParaRPr lang="en-US" sz="1400" dirty="0"/>
          </a:p>
          <a:p>
            <a:r>
              <a:rPr lang="en-US" sz="1400" dirty="0"/>
              <a:t>Arts – $1,172 (Donations – AV Sessions$250.00, Food Pantry - $10.00)</a:t>
            </a:r>
          </a:p>
          <a:p>
            <a:endParaRPr lang="en-US" sz="1400" dirty="0"/>
          </a:p>
          <a:p>
            <a:r>
              <a:rPr lang="en-US" sz="1400" dirty="0"/>
              <a:t>Contreras Fund - $13,500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Moved funds from WF Savings to WF CD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11 </a:t>
            </a:r>
            <a:r>
              <a:rPr lang="en-US" sz="1400" dirty="0" err="1"/>
              <a:t>mos</a:t>
            </a:r>
            <a:r>
              <a:rPr lang="en-US" sz="1400" dirty="0"/>
              <a:t>, 5%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Matures October 27, 2024</a:t>
            </a:r>
          </a:p>
          <a:p>
            <a:endParaRPr lang="en-US" sz="1400" dirty="0"/>
          </a:p>
          <a:p>
            <a:r>
              <a:rPr lang="en-US" sz="1400" dirty="0"/>
              <a:t>Expenses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/>
              <a:t>Nov </a:t>
            </a:r>
            <a:r>
              <a:rPr lang="en-US" sz="1400" dirty="0"/>
              <a:t>newsletter, web hosting/domain renewal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Dec – renew P.O. Box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Membership – 106; thank you to all for renewing!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2289">
              <a:defRPr/>
            </a:pPr>
            <a:fld id="{6999236A-CEBB-4425-B85D-42A36B930FDB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2289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550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2C9F7-AED5-4E88-9F74-509619908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6F983-2088-444F-B31A-540D70B87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020AF-0E9D-460D-8CCB-51982369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B63F0-BB06-4199-AECE-667DC0105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1808-7B15-4E4E-AF5C-FCFD24E6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8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1797-5E4E-47CF-88A6-3C864520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873CA-1D22-45E4-B54D-90FB36922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6F105-DFAB-4C1D-991E-3069EB9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01B46-3BB8-4CAE-86A7-D53A4FC0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0D174-6EB7-4353-BACF-CF6CC8D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C230D-BF45-402D-9485-5CDCDC4BB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9A1A0-491E-4A9C-8764-C88F65583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6ADE-CFC0-40E2-A38D-1AFC5568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CB4A1-3333-44B9-871C-E415B64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966B5-5673-4DF6-8A5B-BDBCE97A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C29D-3D3F-4E57-8529-C1F6B860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DF05-E210-4F96-BC38-FF183A3C2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C7C5A-F205-4293-BF90-53857E55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8CA6C-9FD1-4951-A3DC-3193F73E0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55311-D687-4614-BF95-11E1D12D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0AC3-E0DC-4DB3-8462-BDC8F64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BAEE-0B30-4999-904D-B0E515AC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C02-2391-4F9B-B7CA-F2A6AA1C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2879B-9206-4FE5-B9D9-1ADEFC4AA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8C2A-5879-4124-B611-3FD0752D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3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2B0C-E766-4EC9-9E06-D80E9C6A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8FB43-3ACA-4735-9418-72E0C8FD9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E47D8-C5CA-46F8-AA24-CA8359F7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15940-DD69-49CB-BC1C-68FA2B4F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BB8ED-6581-4DCA-B936-B3B92E90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408CD-9D02-4CEC-A5F9-155197E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F116-DFD4-4704-94EB-B7743FB3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EBB7C-A5EC-4055-BAF1-BE3148DE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9EA6-7984-492A-A409-8CC95C375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A5FB6-AFBF-4F02-A49A-DA6698033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BA1DC-3722-46CE-8DBD-BFE992E566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74ED-75A0-4C65-92A0-FBB776A3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5F804-C7B0-434D-8D8B-3C2BA1E6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E21889-B044-41D5-A597-929D5AD0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5DF94-C3A3-4C2F-ABF8-FA0108E80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AFB53-2E23-492E-AC7B-F71C46D70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1885D-EF22-4A29-B6C1-D738FB87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9705E-0E10-41FE-B714-9D4D7220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00296-44EB-495C-B895-CC19C3C34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44306-B464-4B94-AE0E-29ADB118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D930D-5E06-48F7-A87E-2EA5B6D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D9B51-307E-487A-9CD3-56C01397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64D5D-685A-4909-9840-DB66E0189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28E4D-9E77-4D61-9111-809249D22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C8A91-8A75-4C09-A92D-B9A751FB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4C9A4-6D19-4F6F-8FF3-290FF937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0AE5-8879-48B6-8F5C-E32FAA57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B82-A3FF-43BC-B613-F9BDA7D90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647BD6-837E-443C-A6B3-65E75947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F8CA-851C-49D2-B45D-048FD690C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78850-B90A-4C0C-A7BD-E7A67817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3C5E2-6162-4F94-BFBA-011C2DE8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61BF45-70C3-47F2-B262-EE8E0CC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092A-17A8-4A6A-8C52-960750F0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FFF5E-5E55-4787-81E8-8651B7218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BEBEE-3B6F-47C9-AE3E-E68CEBF1C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9E86-4202-4D10-901C-1075D3AF6D71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874EC-85A9-40ED-976A-5E48C2A56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7642-03C3-4C3C-8553-1DF65376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2B04-9254-4CF9-9BD3-21465AC03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976F034-3AD3-4792-9086-2E68DABB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673" y="14035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b="1" dirty="0"/>
              <a:t>2023  Treasurer’s Report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19AF1-423B-44D9-B4A6-FC459161F145}"/>
              </a:ext>
            </a:extLst>
          </p:cNvPr>
          <p:cNvSpPr txBox="1"/>
          <p:nvPr/>
        </p:nvSpPr>
        <p:spPr>
          <a:xfrm>
            <a:off x="345776" y="6584290"/>
            <a:ext cx="2084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* </a:t>
            </a:r>
            <a:r>
              <a:rPr lang="en-US" sz="1200" b="1" dirty="0"/>
              <a:t>Not included in Acct total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E8D3B1-C30E-4BB8-A392-D5DDC49B1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1443"/>
              </p:ext>
            </p:extLst>
          </p:nvPr>
        </p:nvGraphicFramePr>
        <p:xfrm>
          <a:off x="345776" y="687168"/>
          <a:ext cx="11329407" cy="5908416"/>
        </p:xfrm>
        <a:graphic>
          <a:graphicData uri="http://schemas.openxmlformats.org/drawingml/2006/table">
            <a:tbl>
              <a:tblPr/>
              <a:tblGrid>
                <a:gridCol w="1268019">
                  <a:extLst>
                    <a:ext uri="{9D8B030D-6E8A-4147-A177-3AD203B41FA5}">
                      <a16:colId xmlns:a16="http://schemas.microsoft.com/office/drawing/2014/main" val="3599429580"/>
                    </a:ext>
                  </a:extLst>
                </a:gridCol>
                <a:gridCol w="785263">
                  <a:extLst>
                    <a:ext uri="{9D8B030D-6E8A-4147-A177-3AD203B41FA5}">
                      <a16:colId xmlns:a16="http://schemas.microsoft.com/office/drawing/2014/main" val="3047921285"/>
                    </a:ext>
                  </a:extLst>
                </a:gridCol>
                <a:gridCol w="840621">
                  <a:extLst>
                    <a:ext uri="{9D8B030D-6E8A-4147-A177-3AD203B41FA5}">
                      <a16:colId xmlns:a16="http://schemas.microsoft.com/office/drawing/2014/main" val="30373774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78213452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28056063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7910724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86380689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422500711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02596372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703940424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423141123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3590197588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104565999"/>
                    </a:ext>
                  </a:extLst>
                </a:gridCol>
                <a:gridCol w="766864">
                  <a:extLst>
                    <a:ext uri="{9D8B030D-6E8A-4147-A177-3AD203B41FA5}">
                      <a16:colId xmlns:a16="http://schemas.microsoft.com/office/drawing/2014/main" val="2949088629"/>
                    </a:ext>
                  </a:extLst>
                </a:gridCol>
              </a:tblGrid>
              <a:tr h="21739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EOY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809079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On-Hand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686074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Ops Funds 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2,664.91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2,696.00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2,854.26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2,925.90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2,701.377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2,476.14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2,547.05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2662.05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2,705.76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2,283.95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191596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 Funds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 379.55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816.90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1,158.60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1,095.93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1,105.93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939.34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911.71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1,171.71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85117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3,180.57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3,512.90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4,012.86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4,031.83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3,807.30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3,405.48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3,415.48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3,367.85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3,563.76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3,617.47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3,455.66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370982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984797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Contreras Fund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13,497.41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13,498.97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13,500.69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13,502.35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13,505.74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13,507.46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13,509.18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13,510.84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13,512.56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389916"/>
                  </a:ext>
                </a:extLst>
              </a:tr>
              <a:tr h="284061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Contreras (CD)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13,500.00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164473"/>
                  </a:ext>
                </a:extLst>
              </a:tr>
              <a:tr h="284061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8433307"/>
                  </a:ext>
                </a:extLst>
              </a:tr>
              <a:tr h="284061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 marL="73431" marR="73431" marT="36716" marB="36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648951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Newsletters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-97.05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-281.45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-281.45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-260.00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300070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Zoom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-160.02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86467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BlueHost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-174.37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322982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SiteLock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-255.23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589761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P.O. Box (2023)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924595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-62.67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-186.59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-57.63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-320.00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302424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Misc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634459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1" i="0" u="sng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557153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sng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Deposits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727925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AVNA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422.48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111.44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28.46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171.92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56.92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100.91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645.16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213.71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</a:pP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80094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Arts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487.35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591.70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260.00</a:t>
                      </a: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186018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1277505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594481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Memberships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78694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20" marR="6120" marT="61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843861"/>
                  </a:ext>
                </a:extLst>
              </a:tr>
              <a:tr h="2173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PorchFest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1,671.86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2,971.86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2,195.55</a:t>
                      </a: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120" marR="6120" marT="61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84799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9036D5A-AE9C-E307-C0A5-D7EBBA445CD6}"/>
              </a:ext>
            </a:extLst>
          </p:cNvPr>
          <p:cNvSpPr txBox="1"/>
          <p:nvPr/>
        </p:nvSpPr>
        <p:spPr>
          <a:xfrm>
            <a:off x="8341433" y="236797"/>
            <a:ext cx="153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a_o</a:t>
            </a:r>
            <a:r>
              <a:rPr lang="en-US" dirty="0"/>
              <a:t> 28 Nov 23</a:t>
            </a:r>
          </a:p>
        </p:txBody>
      </p:sp>
    </p:spTree>
    <p:extLst>
      <p:ext uri="{BB962C8B-B14F-4D97-AF65-F5344CB8AC3E}">
        <p14:creationId xmlns:p14="http://schemas.microsoft.com/office/powerpoint/2010/main" val="418071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84304</TotalTime>
  <Words>296</Words>
  <Application>Microsoft Office PowerPoint</Application>
  <PresentationFormat>Widescreen</PresentationFormat>
  <Paragraphs>153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2023  Treasurer’s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Dozier</dc:creator>
  <cp:lastModifiedBy>Cheryl Dozier</cp:lastModifiedBy>
  <cp:revision>101</cp:revision>
  <cp:lastPrinted>2023-11-28T11:57:30Z</cp:lastPrinted>
  <dcterms:created xsi:type="dcterms:W3CDTF">2022-01-24T22:36:06Z</dcterms:created>
  <dcterms:modified xsi:type="dcterms:W3CDTF">2023-11-28T11:57:57Z</dcterms:modified>
</cp:coreProperties>
</file>